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3"/>
    <p:sldMasterId id="2147483688" r:id="rId4"/>
  </p:sldMasterIdLst>
  <p:notesMasterIdLst>
    <p:notesMasterId r:id="rId5"/>
  </p:notesMasterIdLst>
  <p:sldIdLst>
    <p:sldId id="256" r:id="rId6"/>
    <p:sldId id="257" r:id="rId7"/>
    <p:sldId id="258" r:id="rId8"/>
    <p:sldId id="259" r:id="rId9"/>
    <p:sldId id="260" r:id="rId10"/>
    <p:sldId id="261" r:id="rId11"/>
    <p:sldId id="262" r:id="rId12"/>
  </p:sldIdLst>
  <p:sldSz cy="10282225" cx="1828005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a2fd60335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2a2fd60335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543305fa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g2f543305f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543305fa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2f543305fa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a2fd60335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2a2fd60335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Something that needs to grab the viewers attention!!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a2fd60335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2a2fd60335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a2fd60335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2a2fd60335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00" cy="11460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2"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539"/>
            <a:ext cx="18280200" cy="69117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238"/>
            <a:ext cx="18280200" cy="89700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88"/>
            <a:ext cx="117297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68" y="0"/>
            <a:ext cx="9140100" cy="102822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283"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100" cy="4580100"/>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148"/>
            <a:ext cx="18280200" cy="9387600"/>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02"/>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00" cy="80244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2"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3.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1.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evernote.com" TargetMode="External"/><Relationship Id="rId4" Type="http://schemas.openxmlformats.org/officeDocument/2006/relationships/hyperlink" Target="https://dev.evernote.com/#apikey" TargetMode="External"/><Relationship Id="rId9" Type="http://schemas.openxmlformats.org/officeDocument/2006/relationships/image" Target="../media/image7.png"/><Relationship Id="rId5" Type="http://schemas.openxmlformats.org/officeDocument/2006/relationships/hyperlink" Target="https://sandbox.evernote.com" TargetMode="External"/><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hyperlink" Target="https://sandbox.evernote.com/api/DeveloperToken.ac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dev.evernote.com/doc/articles/enml.php"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143" name="Shape 143"/>
        <p:cNvGrpSpPr/>
        <p:nvPr/>
      </p:nvGrpSpPr>
      <p:grpSpPr>
        <a:xfrm>
          <a:off x="0" y="0"/>
          <a:ext cx="0" cy="0"/>
          <a:chOff x="0" y="0"/>
          <a:chExt cx="0" cy="0"/>
        </a:xfrm>
      </p:grpSpPr>
      <p:sp>
        <p:nvSpPr>
          <p:cNvPr id="144" name="Google Shape;144;p42"/>
          <p:cNvSpPr txBox="1"/>
          <p:nvPr>
            <p:ph type="ctrTitle"/>
          </p:nvPr>
        </p:nvSpPr>
        <p:spPr>
          <a:xfrm>
            <a:off x="699950" y="4180000"/>
            <a:ext cx="16905600" cy="2113500"/>
          </a:xfrm>
          <a:prstGeom prst="rect">
            <a:avLst/>
          </a:prstGeom>
          <a:noFill/>
          <a:ln>
            <a:noFill/>
          </a:ln>
        </p:spPr>
        <p:txBody>
          <a:bodyPr anchorCtr="0" anchor="b" bIns="182750" lIns="182750" spcFirstLastPara="1" rIns="182750" wrap="square" tIns="182750">
            <a:noAutofit/>
          </a:bodyPr>
          <a:lstStyle/>
          <a:p>
            <a:pPr indent="0" lvl="0" marL="0" rtl="0" algn="l">
              <a:spcBef>
                <a:spcPts val="0"/>
              </a:spcBef>
              <a:spcAft>
                <a:spcPts val="0"/>
              </a:spcAft>
              <a:buClr>
                <a:srgbClr val="000000"/>
              </a:buClr>
              <a:buSzPts val="1100"/>
              <a:buFont typeface="Arial"/>
              <a:buNone/>
            </a:pPr>
            <a:r>
              <a:t/>
            </a:r>
            <a:endParaRPr sz="8900"/>
          </a:p>
          <a:p>
            <a:pPr indent="0" lvl="0" marL="0" rtl="0" algn="l">
              <a:spcBef>
                <a:spcPts val="0"/>
              </a:spcBef>
              <a:spcAft>
                <a:spcPts val="0"/>
              </a:spcAft>
              <a:buClr>
                <a:srgbClr val="000000"/>
              </a:buClr>
              <a:buSzPts val="1100"/>
              <a:buFont typeface="Arial"/>
              <a:buNone/>
            </a:pPr>
            <a:r>
              <a:rPr lang="en" sz="8900"/>
              <a:t>Tracking all of your personal notes using the Evernote API</a:t>
            </a:r>
            <a:endParaRPr sz="8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43"/>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150" name="Google Shape;150;p43"/>
          <p:cNvSpPr txBox="1"/>
          <p:nvPr>
            <p:ph idx="4294967295" type="body"/>
          </p:nvPr>
        </p:nvSpPr>
        <p:spPr>
          <a:xfrm>
            <a:off x="421350" y="1777593"/>
            <a:ext cx="17416800" cy="34110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Setup your Evernote account</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Setup the Evernote Python SDK</a:t>
            </a:r>
            <a:endParaRPr sz="3997">
              <a:solidFill>
                <a:srgbClr val="434343"/>
              </a:solidFill>
            </a:endParaRPr>
          </a:p>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44"/>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your Evernote account</a:t>
            </a:r>
            <a:endParaRPr sz="4395"/>
          </a:p>
        </p:txBody>
      </p:sp>
      <p:sp>
        <p:nvSpPr>
          <p:cNvPr id="156" name="Google Shape;156;p44"/>
          <p:cNvSpPr txBox="1"/>
          <p:nvPr/>
        </p:nvSpPr>
        <p:spPr>
          <a:xfrm>
            <a:off x="456300" y="1646575"/>
            <a:ext cx="17288100" cy="12042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AutoNum type="arabicPeriod"/>
            </a:pPr>
            <a:r>
              <a:rPr lang="en" sz="3400">
                <a:solidFill>
                  <a:srgbClr val="434343"/>
                </a:solidFill>
                <a:latin typeface="Calibri"/>
                <a:ea typeface="Calibri"/>
                <a:cs typeface="Calibri"/>
                <a:sym typeface="Calibri"/>
              </a:rPr>
              <a:t>If you don’t already have one, open up a new Evernote account at </a:t>
            </a:r>
            <a:r>
              <a:rPr lang="en" sz="3400" u="sng">
                <a:solidFill>
                  <a:schemeClr val="hlink"/>
                </a:solidFill>
                <a:latin typeface="Calibri"/>
                <a:ea typeface="Calibri"/>
                <a:cs typeface="Calibri"/>
                <a:sym typeface="Calibri"/>
                <a:hlinkClick r:id="rId3"/>
              </a:rPr>
              <a:t>http://evernote.com</a:t>
            </a:r>
            <a:r>
              <a:rPr lang="en" sz="3400">
                <a:solidFill>
                  <a:srgbClr val="434343"/>
                </a:solidFill>
                <a:latin typeface="Calibri"/>
                <a:ea typeface="Calibri"/>
                <a:cs typeface="Calibri"/>
                <a:sym typeface="Calibri"/>
              </a:rPr>
              <a:t> </a:t>
            </a:r>
            <a:endParaRPr sz="3400">
              <a:solidFill>
                <a:srgbClr val="434343"/>
              </a:solidFill>
              <a:latin typeface="Calibri"/>
              <a:ea typeface="Calibri"/>
              <a:cs typeface="Calibri"/>
              <a:sym typeface="Calibri"/>
            </a:endParaRPr>
          </a:p>
        </p:txBody>
      </p:sp>
      <p:sp>
        <p:nvSpPr>
          <p:cNvPr id="157" name="Google Shape;157;p44"/>
          <p:cNvSpPr txBox="1"/>
          <p:nvPr/>
        </p:nvSpPr>
        <p:spPr>
          <a:xfrm>
            <a:off x="456300" y="2484775"/>
            <a:ext cx="17288100" cy="17874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AutoNum type="arabicPeriod" startAt="2"/>
            </a:pPr>
            <a:r>
              <a:rPr lang="en" sz="3400">
                <a:solidFill>
                  <a:srgbClr val="434343"/>
                </a:solidFill>
                <a:latin typeface="Calibri"/>
                <a:ea typeface="Calibri"/>
                <a:cs typeface="Calibri"/>
                <a:sym typeface="Calibri"/>
              </a:rPr>
              <a:t>Go to </a:t>
            </a:r>
            <a:r>
              <a:rPr lang="en" sz="3400" u="sng">
                <a:solidFill>
                  <a:schemeClr val="hlink"/>
                </a:solidFill>
                <a:latin typeface="Calibri"/>
                <a:ea typeface="Calibri"/>
                <a:cs typeface="Calibri"/>
                <a:sym typeface="Calibri"/>
                <a:hlinkClick r:id="rId4"/>
              </a:rPr>
              <a:t>https://dev.evernote.com/#apikey</a:t>
            </a:r>
            <a:r>
              <a:rPr lang="en" sz="3400">
                <a:solidFill>
                  <a:srgbClr val="434343"/>
                </a:solidFill>
                <a:latin typeface="Calibri"/>
                <a:ea typeface="Calibri"/>
                <a:cs typeface="Calibri"/>
                <a:sym typeface="Calibri"/>
              </a:rPr>
              <a:t> and </a:t>
            </a:r>
            <a:r>
              <a:rPr b="1" lang="en" sz="3400">
                <a:solidFill>
                  <a:srgbClr val="434343"/>
                </a:solidFill>
                <a:latin typeface="Calibri"/>
                <a:ea typeface="Calibri"/>
                <a:cs typeface="Calibri"/>
                <a:sym typeface="Calibri"/>
              </a:rPr>
              <a:t>ask for a new API key: </a:t>
            </a:r>
            <a:r>
              <a:rPr lang="en" sz="3400">
                <a:solidFill>
                  <a:srgbClr val="434343"/>
                </a:solidFill>
                <a:latin typeface="Calibri"/>
                <a:ea typeface="Calibri"/>
                <a:cs typeface="Calibri"/>
                <a:sym typeface="Calibri"/>
              </a:rPr>
              <a:t>fill in the requested info and specify a </a:t>
            </a:r>
            <a:r>
              <a:rPr b="1" lang="en" sz="3400">
                <a:solidFill>
                  <a:srgbClr val="434343"/>
                </a:solidFill>
                <a:latin typeface="Calibri"/>
                <a:ea typeface="Calibri"/>
                <a:cs typeface="Calibri"/>
                <a:sym typeface="Calibri"/>
              </a:rPr>
              <a:t>Basic Access </a:t>
            </a:r>
            <a:r>
              <a:rPr lang="en" sz="3400">
                <a:solidFill>
                  <a:srgbClr val="434343"/>
                </a:solidFill>
                <a:latin typeface="Calibri"/>
                <a:ea typeface="Calibri"/>
                <a:cs typeface="Calibri"/>
                <a:sym typeface="Calibri"/>
              </a:rPr>
              <a:t>permission profile</a:t>
            </a:r>
            <a:endParaRPr b="1" sz="3400">
              <a:solidFill>
                <a:srgbClr val="434343"/>
              </a:solidFill>
              <a:latin typeface="Calibri"/>
              <a:ea typeface="Calibri"/>
              <a:cs typeface="Calibri"/>
              <a:sym typeface="Calibri"/>
            </a:endParaRPr>
          </a:p>
        </p:txBody>
      </p:sp>
      <p:sp>
        <p:nvSpPr>
          <p:cNvPr id="158" name="Google Shape;158;p44"/>
          <p:cNvSpPr txBox="1"/>
          <p:nvPr/>
        </p:nvSpPr>
        <p:spPr>
          <a:xfrm>
            <a:off x="456300" y="3856375"/>
            <a:ext cx="17288100" cy="16338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AutoNum type="arabicPeriod" startAt="3"/>
            </a:pPr>
            <a:r>
              <a:rPr lang="en" sz="3400">
                <a:solidFill>
                  <a:srgbClr val="434343"/>
                </a:solidFill>
                <a:latin typeface="Calibri"/>
                <a:ea typeface="Calibri"/>
                <a:cs typeface="Calibri"/>
                <a:sym typeface="Calibri"/>
              </a:rPr>
              <a:t>The API key is activated on the </a:t>
            </a:r>
            <a:r>
              <a:rPr b="1" lang="en" sz="3400">
                <a:solidFill>
                  <a:srgbClr val="434343"/>
                </a:solidFill>
                <a:latin typeface="Calibri"/>
                <a:ea typeface="Calibri"/>
                <a:cs typeface="Calibri"/>
                <a:sym typeface="Calibri"/>
              </a:rPr>
              <a:t>Evernote Sandbox Server</a:t>
            </a:r>
            <a:r>
              <a:rPr lang="en" sz="3400">
                <a:solidFill>
                  <a:srgbClr val="434343"/>
                </a:solidFill>
                <a:latin typeface="Calibri"/>
                <a:ea typeface="Calibri"/>
                <a:cs typeface="Calibri"/>
                <a:sym typeface="Calibri"/>
              </a:rPr>
              <a:t> (</a:t>
            </a:r>
            <a:r>
              <a:rPr lang="en" sz="3400" u="sng">
                <a:solidFill>
                  <a:schemeClr val="hlink"/>
                </a:solidFill>
                <a:latin typeface="Calibri"/>
                <a:ea typeface="Calibri"/>
                <a:cs typeface="Calibri"/>
                <a:sym typeface="Calibri"/>
                <a:hlinkClick r:id="rId5"/>
              </a:rPr>
              <a:t>https://sandbox.evernote.com</a:t>
            </a:r>
            <a:r>
              <a:rPr lang="en" sz="3400">
                <a:solidFill>
                  <a:srgbClr val="434343"/>
                </a:solidFill>
                <a:latin typeface="Calibri"/>
                <a:ea typeface="Calibri"/>
                <a:cs typeface="Calibri"/>
                <a:sym typeface="Calibri"/>
              </a:rPr>
              <a:t>): you need to </a:t>
            </a:r>
            <a:r>
              <a:rPr b="1" lang="en" sz="3400">
                <a:solidFill>
                  <a:srgbClr val="434343"/>
                </a:solidFill>
                <a:latin typeface="Calibri"/>
                <a:ea typeface="Calibri"/>
                <a:cs typeface="Calibri"/>
                <a:sym typeface="Calibri"/>
              </a:rPr>
              <a:t>register a new account on that server</a:t>
            </a:r>
            <a:r>
              <a:rPr lang="en" sz="3400">
                <a:solidFill>
                  <a:srgbClr val="434343"/>
                </a:solidFill>
                <a:latin typeface="Calibri"/>
                <a:ea typeface="Calibri"/>
                <a:cs typeface="Calibri"/>
                <a:sym typeface="Calibri"/>
              </a:rPr>
              <a:t>, as we will use that one</a:t>
            </a:r>
            <a:endParaRPr sz="3400">
              <a:solidFill>
                <a:srgbClr val="434343"/>
              </a:solidFill>
              <a:latin typeface="Calibri"/>
              <a:ea typeface="Calibri"/>
              <a:cs typeface="Calibri"/>
              <a:sym typeface="Calibri"/>
            </a:endParaRPr>
          </a:p>
        </p:txBody>
      </p:sp>
      <p:grpSp>
        <p:nvGrpSpPr>
          <p:cNvPr id="159" name="Google Shape;159;p44"/>
          <p:cNvGrpSpPr/>
          <p:nvPr/>
        </p:nvGrpSpPr>
        <p:grpSpPr>
          <a:xfrm>
            <a:off x="12359275" y="7175964"/>
            <a:ext cx="5659450" cy="2038210"/>
            <a:chOff x="12359275" y="7175964"/>
            <a:chExt cx="5659450" cy="2038210"/>
          </a:xfrm>
        </p:grpSpPr>
        <p:pic>
          <p:nvPicPr>
            <p:cNvPr id="160" name="Google Shape;160;p44"/>
            <p:cNvPicPr preferRelativeResize="0"/>
            <p:nvPr/>
          </p:nvPicPr>
          <p:blipFill>
            <a:blip r:embed="rId6">
              <a:alphaModFix/>
            </a:blip>
            <a:stretch>
              <a:fillRect/>
            </a:stretch>
          </p:blipFill>
          <p:spPr>
            <a:xfrm>
              <a:off x="12359275" y="7175964"/>
              <a:ext cx="5659450" cy="2038210"/>
            </a:xfrm>
            <a:prstGeom prst="rect">
              <a:avLst/>
            </a:prstGeom>
            <a:noFill/>
            <a:ln>
              <a:noFill/>
            </a:ln>
          </p:spPr>
        </p:pic>
        <p:sp>
          <p:nvSpPr>
            <p:cNvPr id="161" name="Google Shape;161;p44"/>
            <p:cNvSpPr/>
            <p:nvPr/>
          </p:nvSpPr>
          <p:spPr>
            <a:xfrm>
              <a:off x="12689900" y="8660750"/>
              <a:ext cx="1559100" cy="3450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2" name="Google Shape;162;p44"/>
          <p:cNvPicPr preferRelativeResize="0"/>
          <p:nvPr/>
        </p:nvPicPr>
        <p:blipFill rotWithShape="1">
          <a:blip r:embed="rId7">
            <a:alphaModFix/>
          </a:blip>
          <a:srcRect b="0" l="0" r="0" t="20861"/>
          <a:stretch/>
        </p:blipFill>
        <p:spPr>
          <a:xfrm>
            <a:off x="8707725" y="6984000"/>
            <a:ext cx="3218000" cy="2859300"/>
          </a:xfrm>
          <a:prstGeom prst="rect">
            <a:avLst/>
          </a:prstGeom>
          <a:noFill/>
          <a:ln>
            <a:noFill/>
          </a:ln>
        </p:spPr>
      </p:pic>
      <p:sp>
        <p:nvSpPr>
          <p:cNvPr id="163" name="Google Shape;163;p44"/>
          <p:cNvSpPr txBox="1"/>
          <p:nvPr/>
        </p:nvSpPr>
        <p:spPr>
          <a:xfrm>
            <a:off x="456300" y="5309050"/>
            <a:ext cx="17381700" cy="1204200"/>
          </a:xfrm>
          <a:prstGeom prst="rect">
            <a:avLst/>
          </a:prstGeom>
          <a:noFill/>
          <a:ln>
            <a:noFill/>
          </a:ln>
        </p:spPr>
        <p:txBody>
          <a:bodyPr anchorCtr="0" anchor="t" bIns="91425" lIns="91425" spcFirstLastPara="1" rIns="91425" wrap="square" tIns="91425">
            <a:noAutofit/>
          </a:bodyPr>
          <a:lstStyle/>
          <a:p>
            <a:pPr indent="-444500" lvl="0" marL="457200" rtl="0" algn="l">
              <a:lnSpc>
                <a:spcPct val="115000"/>
              </a:lnSpc>
              <a:spcBef>
                <a:spcPts val="1600"/>
              </a:spcBef>
              <a:spcAft>
                <a:spcPts val="0"/>
              </a:spcAft>
              <a:buClr>
                <a:srgbClr val="434343"/>
              </a:buClr>
              <a:buSzPts val="3400"/>
              <a:buFont typeface="Calibri"/>
              <a:buAutoNum type="arabicPeriod" startAt="4"/>
            </a:pPr>
            <a:r>
              <a:rPr lang="en" sz="3400">
                <a:solidFill>
                  <a:srgbClr val="434343"/>
                </a:solidFill>
                <a:latin typeface="Calibri"/>
                <a:ea typeface="Calibri"/>
                <a:cs typeface="Calibri"/>
                <a:sym typeface="Calibri"/>
              </a:rPr>
              <a:t>Go to </a:t>
            </a:r>
            <a:r>
              <a:rPr lang="en" sz="3400" u="sng">
                <a:solidFill>
                  <a:schemeClr val="hlink"/>
                </a:solidFill>
                <a:latin typeface="Calibri"/>
                <a:ea typeface="Calibri"/>
                <a:cs typeface="Calibri"/>
                <a:sym typeface="Calibri"/>
                <a:hlinkClick r:id="rId8"/>
              </a:rPr>
              <a:t>https://sandbox.evernote.com/api/DeveloperToken.action</a:t>
            </a:r>
            <a:r>
              <a:rPr lang="en" sz="3400">
                <a:solidFill>
                  <a:srgbClr val="434343"/>
                </a:solidFill>
                <a:latin typeface="Calibri"/>
                <a:ea typeface="Calibri"/>
                <a:cs typeface="Calibri"/>
                <a:sym typeface="Calibri"/>
              </a:rPr>
              <a:t> and obtain a </a:t>
            </a:r>
            <a:r>
              <a:rPr b="1" lang="en" sz="3400">
                <a:solidFill>
                  <a:srgbClr val="434343"/>
                </a:solidFill>
                <a:latin typeface="Calibri"/>
                <a:ea typeface="Calibri"/>
                <a:cs typeface="Calibri"/>
                <a:sym typeface="Calibri"/>
              </a:rPr>
              <a:t>Developer Token</a:t>
            </a:r>
            <a:endParaRPr b="1" sz="3400">
              <a:solidFill>
                <a:srgbClr val="434343"/>
              </a:solidFill>
              <a:latin typeface="Calibri"/>
              <a:ea typeface="Calibri"/>
              <a:cs typeface="Calibri"/>
              <a:sym typeface="Calibri"/>
            </a:endParaRPr>
          </a:p>
        </p:txBody>
      </p:sp>
      <p:grpSp>
        <p:nvGrpSpPr>
          <p:cNvPr id="164" name="Google Shape;164;p44"/>
          <p:cNvGrpSpPr/>
          <p:nvPr/>
        </p:nvGrpSpPr>
        <p:grpSpPr>
          <a:xfrm>
            <a:off x="554050" y="6687450"/>
            <a:ext cx="7579549" cy="3015250"/>
            <a:chOff x="554050" y="6687450"/>
            <a:chExt cx="7579549" cy="3015250"/>
          </a:xfrm>
        </p:grpSpPr>
        <p:pic>
          <p:nvPicPr>
            <p:cNvPr id="165" name="Google Shape;165;p44"/>
            <p:cNvPicPr preferRelativeResize="0"/>
            <p:nvPr/>
          </p:nvPicPr>
          <p:blipFill>
            <a:blip r:embed="rId9">
              <a:alphaModFix/>
            </a:blip>
            <a:stretch>
              <a:fillRect/>
            </a:stretch>
          </p:blipFill>
          <p:spPr>
            <a:xfrm>
              <a:off x="554050" y="6687450"/>
              <a:ext cx="7579549" cy="3015250"/>
            </a:xfrm>
            <a:prstGeom prst="rect">
              <a:avLst/>
            </a:prstGeom>
            <a:noFill/>
            <a:ln>
              <a:noFill/>
            </a:ln>
          </p:spPr>
        </p:pic>
        <p:sp>
          <p:nvSpPr>
            <p:cNvPr id="166" name="Google Shape;166;p44"/>
            <p:cNvSpPr/>
            <p:nvPr/>
          </p:nvSpPr>
          <p:spPr>
            <a:xfrm>
              <a:off x="4251800" y="7661075"/>
              <a:ext cx="452100" cy="690300"/>
            </a:xfrm>
            <a:prstGeom prst="leftBrace">
              <a:avLst>
                <a:gd fmla="val 50016" name="adj1"/>
                <a:gd fmla="val 55164" name="adj2"/>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2"/>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6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59"/>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1000"/>
                                          </p:stCondLst>
                                        </p:cTn>
                                        <p:tgtEl>
                                          <p:spTgt spid="16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45"/>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Setup the Evernote Python SDK</a:t>
            </a:r>
            <a:endParaRPr sz="4395"/>
          </a:p>
        </p:txBody>
      </p:sp>
      <p:sp>
        <p:nvSpPr>
          <p:cNvPr id="172" name="Google Shape;172;p45"/>
          <p:cNvSpPr txBox="1"/>
          <p:nvPr/>
        </p:nvSpPr>
        <p:spPr>
          <a:xfrm>
            <a:off x="304800" y="1771200"/>
            <a:ext cx="12098700" cy="19224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997">
                <a:solidFill>
                  <a:srgbClr val="434343"/>
                </a:solidFill>
                <a:latin typeface="Calibri"/>
                <a:ea typeface="Calibri"/>
                <a:cs typeface="Calibri"/>
                <a:sym typeface="Calibri"/>
              </a:rPr>
              <a:t>The Evernote Python 3 SDK can be easily installed with: </a:t>
            </a:r>
            <a:r>
              <a:rPr lang="en" sz="3997">
                <a:solidFill>
                  <a:srgbClr val="434343"/>
                </a:solidFill>
                <a:latin typeface="Courier New"/>
                <a:ea typeface="Courier New"/>
                <a:cs typeface="Courier New"/>
                <a:sym typeface="Courier New"/>
              </a:rPr>
              <a:t>pip install evernote3</a:t>
            </a:r>
            <a:endParaRPr b="1" sz="3997">
              <a:solidFill>
                <a:srgbClr val="FF0000"/>
              </a:solidFill>
              <a:latin typeface="Calibri"/>
              <a:ea typeface="Calibri"/>
              <a:cs typeface="Calibri"/>
              <a:sym typeface="Calibri"/>
            </a:endParaRPr>
          </a:p>
        </p:txBody>
      </p:sp>
      <p:sp>
        <p:nvSpPr>
          <p:cNvPr id="173" name="Google Shape;173;p45"/>
          <p:cNvSpPr txBox="1"/>
          <p:nvPr/>
        </p:nvSpPr>
        <p:spPr>
          <a:xfrm>
            <a:off x="304800" y="3981000"/>
            <a:ext cx="17190000" cy="2691300"/>
          </a:xfrm>
          <a:prstGeom prst="rect">
            <a:avLst/>
          </a:prstGeom>
          <a:noFill/>
          <a:ln>
            <a:noFill/>
          </a:ln>
        </p:spPr>
        <p:txBody>
          <a:bodyPr anchorCtr="0" anchor="t" bIns="91425" lIns="91425" spcFirstLastPara="1" rIns="91425" wrap="square" tIns="91425">
            <a:noAutofit/>
          </a:bodyPr>
          <a:lstStyle/>
          <a:p>
            <a:pPr indent="-457200" lvl="0" marL="457200" rtl="0" algn="l">
              <a:lnSpc>
                <a:spcPct val="115000"/>
              </a:lnSpc>
              <a:spcBef>
                <a:spcPts val="1600"/>
              </a:spcBef>
              <a:spcAft>
                <a:spcPts val="0"/>
              </a:spcAft>
              <a:buClr>
                <a:srgbClr val="434343"/>
              </a:buClr>
              <a:buSzPts val="3600"/>
              <a:buFont typeface="Calibri"/>
              <a:buChar char="●"/>
            </a:pPr>
            <a:r>
              <a:rPr lang="en" sz="3997">
                <a:solidFill>
                  <a:srgbClr val="434343"/>
                </a:solidFill>
                <a:latin typeface="Calibri"/>
                <a:ea typeface="Calibri"/>
                <a:cs typeface="Calibri"/>
                <a:sym typeface="Calibri"/>
              </a:rPr>
              <a:t>The Evernote API represents the contents of notes with a markup language called </a:t>
            </a:r>
            <a:r>
              <a:rPr b="1" lang="en" sz="3997">
                <a:solidFill>
                  <a:srgbClr val="434343"/>
                </a:solidFill>
                <a:latin typeface="Calibri"/>
                <a:ea typeface="Calibri"/>
                <a:cs typeface="Calibri"/>
                <a:sym typeface="Calibri"/>
              </a:rPr>
              <a:t>ENML</a:t>
            </a:r>
            <a:r>
              <a:rPr lang="en" sz="3997">
                <a:solidFill>
                  <a:srgbClr val="434343"/>
                </a:solidFill>
                <a:latin typeface="Calibri"/>
                <a:ea typeface="Calibri"/>
                <a:cs typeface="Calibri"/>
                <a:sym typeface="Calibri"/>
              </a:rPr>
              <a:t>, which is a subset of XHTML. More about it at: </a:t>
            </a:r>
            <a:r>
              <a:rPr lang="en" sz="3997" u="sng">
                <a:solidFill>
                  <a:schemeClr val="hlink"/>
                </a:solidFill>
                <a:latin typeface="Calibri"/>
                <a:ea typeface="Calibri"/>
                <a:cs typeface="Calibri"/>
                <a:sym typeface="Calibri"/>
                <a:hlinkClick r:id="rId3"/>
              </a:rPr>
              <a:t>https://dev.evernote.com/doc/articles/enml.php</a:t>
            </a:r>
            <a:endParaRPr sz="3997">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46"/>
          <p:cNvSpPr txBox="1"/>
          <p:nvPr>
            <p:ph type="title"/>
          </p:nvPr>
        </p:nvSpPr>
        <p:spPr>
          <a:xfrm>
            <a:off x="980311" y="976048"/>
            <a:ext cx="16060500" cy="8177700"/>
          </a:xfrm>
          <a:prstGeom prst="rect">
            <a:avLst/>
          </a:prstGeom>
          <a:no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Code sample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4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184" name="Google Shape;184;p47"/>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Setup your Evernote account</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Setup the Evernote Python SDK</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Code sample</a:t>
            </a:r>
            <a:endParaRPr sz="3997">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48"/>
          <p:cNvSpPr txBox="1"/>
          <p:nvPr>
            <p:ph type="ctrTitle"/>
          </p:nvPr>
        </p:nvSpPr>
        <p:spPr>
          <a:xfrm>
            <a:off x="780954" y="45512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sz="8900"/>
          </a:p>
          <a:p>
            <a:pPr indent="0" lvl="0" marL="0" marR="0" rtl="0" algn="l">
              <a:lnSpc>
                <a:spcPct val="100000"/>
              </a:lnSpc>
              <a:spcBef>
                <a:spcPts val="0"/>
              </a:spcBef>
              <a:spcAft>
                <a:spcPts val="0"/>
              </a:spcAft>
              <a:buClr>
                <a:srgbClr val="000000"/>
              </a:buClr>
              <a:buSzPts val="1100"/>
              <a:buFont typeface="Arial"/>
              <a:buNone/>
            </a:pPr>
            <a:r>
              <a:rPr lang="en" sz="8900"/>
              <a:t>Watching for topics on the Python Reddit RSS feed</a:t>
            </a:r>
            <a:endParaRPr sz="8900"/>
          </a:p>
        </p:txBody>
      </p:sp>
      <p:sp>
        <p:nvSpPr>
          <p:cNvPr id="190" name="Google Shape;190;p48"/>
          <p:cNvSpPr txBox="1"/>
          <p:nvPr>
            <p:ph idx="1" type="subTitle"/>
          </p:nvPr>
        </p:nvSpPr>
        <p:spPr>
          <a:xfrm>
            <a:off x="780954" y="6490079"/>
            <a:ext cx="16436700" cy="865500"/>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